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 id="2147483684" r:id="rId2"/>
  </p:sldMasterIdLst>
  <p:notesMasterIdLst>
    <p:notesMasterId r:id="rId9"/>
  </p:notesMasterIdLst>
  <p:handoutMasterIdLst>
    <p:handoutMasterId r:id="rId10"/>
  </p:handoutMasterIdLst>
  <p:sldIdLst>
    <p:sldId id="392" r:id="rId3"/>
    <p:sldId id="406" r:id="rId4"/>
    <p:sldId id="424" r:id="rId5"/>
    <p:sldId id="425" r:id="rId6"/>
    <p:sldId id="426" r:id="rId7"/>
    <p:sldId id="427" r:id="rId8"/>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36" autoAdjust="0"/>
    <p:restoredTop sz="85996" autoAdjust="0"/>
  </p:normalViewPr>
  <p:slideViewPr>
    <p:cSldViewPr>
      <p:cViewPr>
        <p:scale>
          <a:sx n="70" d="100"/>
          <a:sy n="70" d="100"/>
        </p:scale>
        <p:origin x="-1494"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602" y="-84"/>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1"/>
          </a:xfrm>
          <a:prstGeom prst="rect">
            <a:avLst/>
          </a:prstGeom>
        </p:spPr>
        <p:txBody>
          <a:bodyPr vert="horz" lIns="96506" tIns="48254" rIns="96506" bIns="48254" rtlCol="0"/>
          <a:lstStyle>
            <a:lvl1pPr algn="l">
              <a:defRPr sz="1300"/>
            </a:lvl1pPr>
          </a:lstStyle>
          <a:p>
            <a:endParaRPr lang="en-US" dirty="0"/>
          </a:p>
        </p:txBody>
      </p:sp>
      <p:sp>
        <p:nvSpPr>
          <p:cNvPr id="3" name="Date Placeholder 2"/>
          <p:cNvSpPr>
            <a:spLocks noGrp="1"/>
          </p:cNvSpPr>
          <p:nvPr>
            <p:ph type="dt" sz="quarter" idx="1"/>
          </p:nvPr>
        </p:nvSpPr>
        <p:spPr>
          <a:xfrm>
            <a:off x="3848645" y="0"/>
            <a:ext cx="2944283" cy="495301"/>
          </a:xfrm>
          <a:prstGeom prst="rect">
            <a:avLst/>
          </a:prstGeom>
        </p:spPr>
        <p:txBody>
          <a:bodyPr vert="horz" lIns="96506" tIns="48254" rIns="96506" bIns="48254" rtlCol="0"/>
          <a:lstStyle>
            <a:lvl1pPr algn="r">
              <a:defRPr sz="1300"/>
            </a:lvl1pPr>
          </a:lstStyle>
          <a:p>
            <a:fld id="{D838D878-6E12-44FD-8345-5FC4541B32D3}" type="datetimeFigureOut">
              <a:rPr lang="en-US" smtClean="0"/>
              <a:pPr/>
              <a:t>10-Apr-2014</a:t>
            </a:fld>
            <a:endParaRPr lang="en-US" dirty="0"/>
          </a:p>
        </p:txBody>
      </p:sp>
      <p:sp>
        <p:nvSpPr>
          <p:cNvPr id="4" name="Footer Placeholder 3"/>
          <p:cNvSpPr>
            <a:spLocks noGrp="1"/>
          </p:cNvSpPr>
          <p:nvPr>
            <p:ph type="ftr" sz="quarter" idx="2"/>
          </p:nvPr>
        </p:nvSpPr>
        <p:spPr>
          <a:xfrm>
            <a:off x="2" y="9408983"/>
            <a:ext cx="2944283" cy="495301"/>
          </a:xfrm>
          <a:prstGeom prst="rect">
            <a:avLst/>
          </a:prstGeom>
        </p:spPr>
        <p:txBody>
          <a:bodyPr vert="horz" lIns="96506" tIns="48254" rIns="96506" bIns="48254" rtlCol="0" anchor="b"/>
          <a:lstStyle>
            <a:lvl1pPr algn="l">
              <a:defRPr sz="1300"/>
            </a:lvl1pPr>
          </a:lstStyle>
          <a:p>
            <a:endParaRPr lang="en-US" dirty="0"/>
          </a:p>
        </p:txBody>
      </p:sp>
      <p:sp>
        <p:nvSpPr>
          <p:cNvPr id="5" name="Slide Number Placeholder 4"/>
          <p:cNvSpPr>
            <a:spLocks noGrp="1"/>
          </p:cNvSpPr>
          <p:nvPr>
            <p:ph type="sldNum" sz="quarter" idx="3"/>
          </p:nvPr>
        </p:nvSpPr>
        <p:spPr>
          <a:xfrm>
            <a:off x="3848645" y="9408983"/>
            <a:ext cx="2944283" cy="495301"/>
          </a:xfrm>
          <a:prstGeom prst="rect">
            <a:avLst/>
          </a:prstGeom>
        </p:spPr>
        <p:txBody>
          <a:bodyPr vert="horz" lIns="96506" tIns="48254" rIns="96506" bIns="48254" rtlCol="0" anchor="b"/>
          <a:lstStyle>
            <a:lvl1pPr algn="r">
              <a:defRPr sz="1300"/>
            </a:lvl1pPr>
          </a:lstStyle>
          <a:p>
            <a:fld id="{B043E0F3-55B4-4DC6-9C2B-17455F0FCC7F}" type="slidenum">
              <a:rPr lang="en-US" smtClean="0"/>
              <a:pPr/>
              <a:t>‹#›</a:t>
            </a:fld>
            <a:endParaRPr lang="en-US" dirty="0"/>
          </a:p>
        </p:txBody>
      </p:sp>
    </p:spTree>
    <p:extLst>
      <p:ext uri="{BB962C8B-B14F-4D97-AF65-F5344CB8AC3E}">
        <p14:creationId xmlns:p14="http://schemas.microsoft.com/office/powerpoint/2010/main" val="4178262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4283" cy="495301"/>
          </a:xfrm>
          <a:prstGeom prst="rect">
            <a:avLst/>
          </a:prstGeom>
        </p:spPr>
        <p:txBody>
          <a:bodyPr vert="horz" lIns="96506" tIns="48254" rIns="96506" bIns="48254" rtlCol="0"/>
          <a:lstStyle>
            <a:lvl1pPr algn="l">
              <a:defRPr sz="1300"/>
            </a:lvl1pPr>
          </a:lstStyle>
          <a:p>
            <a:endParaRPr lang="en-GB" dirty="0"/>
          </a:p>
        </p:txBody>
      </p:sp>
      <p:sp>
        <p:nvSpPr>
          <p:cNvPr id="3" name="Date Placeholder 2"/>
          <p:cNvSpPr>
            <a:spLocks noGrp="1"/>
          </p:cNvSpPr>
          <p:nvPr>
            <p:ph type="dt" idx="1"/>
          </p:nvPr>
        </p:nvSpPr>
        <p:spPr>
          <a:xfrm>
            <a:off x="3848645" y="0"/>
            <a:ext cx="2944283" cy="495301"/>
          </a:xfrm>
          <a:prstGeom prst="rect">
            <a:avLst/>
          </a:prstGeom>
        </p:spPr>
        <p:txBody>
          <a:bodyPr vert="horz" lIns="96506" tIns="48254" rIns="96506" bIns="48254" rtlCol="0"/>
          <a:lstStyle>
            <a:lvl1pPr algn="r">
              <a:defRPr sz="1300"/>
            </a:lvl1pPr>
          </a:lstStyle>
          <a:p>
            <a:fld id="{807B29FB-3156-4388-9398-4B5153FBF155}" type="datetimeFigureOut">
              <a:rPr lang="en-GB" smtClean="0"/>
              <a:pPr/>
              <a:t>10/04/2014</a:t>
            </a:fld>
            <a:endParaRPr lang="en-GB" dirty="0"/>
          </a:p>
        </p:txBody>
      </p:sp>
      <p:sp>
        <p:nvSpPr>
          <p:cNvPr id="4" name="Slide Image Placeholder 3"/>
          <p:cNvSpPr>
            <a:spLocks noGrp="1" noRot="1" noChangeAspect="1"/>
          </p:cNvSpPr>
          <p:nvPr>
            <p:ph type="sldImg" idx="2"/>
          </p:nvPr>
        </p:nvSpPr>
        <p:spPr>
          <a:xfrm>
            <a:off x="919163" y="742950"/>
            <a:ext cx="4956175" cy="3716338"/>
          </a:xfrm>
          <a:prstGeom prst="rect">
            <a:avLst/>
          </a:prstGeom>
          <a:noFill/>
          <a:ln w="12700">
            <a:solidFill>
              <a:prstClr val="black"/>
            </a:solidFill>
          </a:ln>
        </p:spPr>
        <p:txBody>
          <a:bodyPr vert="horz" lIns="96506" tIns="48254" rIns="96506" bIns="48254" rtlCol="0" anchor="ctr"/>
          <a:lstStyle/>
          <a:p>
            <a:endParaRPr lang="en-GB" dirty="0"/>
          </a:p>
        </p:txBody>
      </p:sp>
      <p:sp>
        <p:nvSpPr>
          <p:cNvPr id="5" name="Notes Placeholder 4"/>
          <p:cNvSpPr>
            <a:spLocks noGrp="1"/>
          </p:cNvSpPr>
          <p:nvPr>
            <p:ph type="body" sz="quarter" idx="3"/>
          </p:nvPr>
        </p:nvSpPr>
        <p:spPr>
          <a:xfrm>
            <a:off x="679450" y="4705352"/>
            <a:ext cx="5435600" cy="4457700"/>
          </a:xfrm>
          <a:prstGeom prst="rect">
            <a:avLst/>
          </a:prstGeom>
        </p:spPr>
        <p:txBody>
          <a:bodyPr vert="horz" lIns="96506" tIns="48254" rIns="96506" bIns="482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08983"/>
            <a:ext cx="2944283" cy="495301"/>
          </a:xfrm>
          <a:prstGeom prst="rect">
            <a:avLst/>
          </a:prstGeom>
        </p:spPr>
        <p:txBody>
          <a:bodyPr vert="horz" lIns="96506" tIns="48254" rIns="96506" bIns="48254"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48645" y="9408983"/>
            <a:ext cx="2944283" cy="495301"/>
          </a:xfrm>
          <a:prstGeom prst="rect">
            <a:avLst/>
          </a:prstGeom>
        </p:spPr>
        <p:txBody>
          <a:bodyPr vert="horz" lIns="96506" tIns="48254" rIns="96506" bIns="48254" rtlCol="0" anchor="b"/>
          <a:lstStyle>
            <a:lvl1pPr algn="r">
              <a:defRPr sz="1300"/>
            </a:lvl1pPr>
          </a:lstStyle>
          <a:p>
            <a:fld id="{B6BB7251-09B7-4801-93CE-22D54119369C}" type="slidenum">
              <a:rPr lang="en-GB" smtClean="0"/>
              <a:pPr/>
              <a:t>‹#›</a:t>
            </a:fld>
            <a:endParaRPr lang="en-GB" dirty="0"/>
          </a:p>
        </p:txBody>
      </p:sp>
    </p:spTree>
    <p:extLst>
      <p:ext uri="{BB962C8B-B14F-4D97-AF65-F5344CB8AC3E}">
        <p14:creationId xmlns:p14="http://schemas.microsoft.com/office/powerpoint/2010/main" val="369892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BB7251-09B7-4801-93CE-22D54119369C}"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24821F3-5FF7-4C53-A240-AD7408A6F1D1}" type="datetime1">
              <a:rPr lang="en-US" smtClean="0"/>
              <a:pPr/>
              <a:t>10-Apr-2014</a:t>
            </a:fld>
            <a:endParaRPr lang="en-US"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4789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72237"/>
      </p:ext>
    </p:extLst>
  </p:cSld>
  <p:clrMapOvr>
    <a:masterClrMapping/>
  </p:clrMapOvr>
  <p:transition spd="slow">
    <p:cover/>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978316190"/>
      </p:ext>
    </p:extLst>
  </p:cSld>
  <p:clrMapOvr>
    <a:masterClrMapping/>
  </p:clrMapOvr>
  <p:transition spd="slow">
    <p:cover/>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04800"/>
            <a:ext cx="8388350" cy="9525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755650" y="1447800"/>
            <a:ext cx="8388350" cy="5162550"/>
          </a:xfrm>
        </p:spPr>
        <p:txBody>
          <a:bodyPr/>
          <a:lstStyle/>
          <a:p>
            <a:pPr lvl="0"/>
            <a:endParaRPr lang="en-GB" noProof="0"/>
          </a:p>
        </p:txBody>
      </p:sp>
    </p:spTree>
    <p:extLst>
      <p:ext uri="{BB962C8B-B14F-4D97-AF65-F5344CB8AC3E}">
        <p14:creationId xmlns:p14="http://schemas.microsoft.com/office/powerpoint/2010/main" val="1776257379"/>
      </p:ext>
    </p:extLst>
  </p:cSld>
  <p:clrMapOvr>
    <a:masterClrMapping/>
  </p:clrMapOvr>
  <p:transition spd="slow">
    <p:cover/>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0" y="304800"/>
            <a:ext cx="8388350" cy="6305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58604061"/>
      </p:ext>
    </p:extLst>
  </p:cSld>
  <p:clrMapOvr>
    <a:masterClrMapping/>
  </p:clrMapOvr>
  <p:transition spd="slow">
    <p:cover/>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bg>
      <p:bgPr>
        <a:gradFill rotWithShape="0">
          <a:gsLst>
            <a:gs pos="0">
              <a:srgbClr val="800000"/>
            </a:gs>
            <a:gs pos="68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5" name="Text Box 5"/>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35538814-9AC8-4F32-BB5E-D064F0E04D92}"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6" name="Picture 6"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8" name="Rectangle 8"/>
          <p:cNvSpPr>
            <a:spLocks noChangeArrowheads="1"/>
          </p:cNvSpPr>
          <p:nvPr/>
        </p:nvSpPr>
        <p:spPr bwMode="auto">
          <a:xfrm>
            <a:off x="0" y="0"/>
            <a:ext cx="719138" cy="1052513"/>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9" name="Text Box 9"/>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C36B2A8D-B23F-45C1-BD0E-36F8D8F1F910}"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a:solidFill>
                <a:srgbClr val="FFFF00"/>
              </a:solidFill>
              <a:latin typeface="Times New Roman" pitchFamily="18" charset="0"/>
              <a:cs typeface="Arial" pitchFamily="34" charset="0"/>
            </a:endParaRPr>
          </a:p>
        </p:txBody>
      </p:sp>
      <p:pic>
        <p:nvPicPr>
          <p:cNvPr id="10" name="Picture 10" descr="LOGO_OECD_BLUE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52513"/>
            <a:ext cx="719138"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1"/>
          <p:cNvSpPr>
            <a:spLocks noChangeArrowheads="1"/>
          </p:cNvSpPr>
          <p:nvPr/>
        </p:nvSpPr>
        <p:spPr bwMode="auto">
          <a:xfrm>
            <a:off x="0" y="6308725"/>
            <a:ext cx="719138" cy="549275"/>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00"/>
              </a:solidFill>
              <a:cs typeface="Arial" pitchFamily="34" charset="0"/>
            </a:endParaRPr>
          </a:p>
        </p:txBody>
      </p:sp>
      <p:sp>
        <p:nvSpPr>
          <p:cNvPr id="2606082" name="Rectangle 2"/>
          <p:cNvSpPr>
            <a:spLocks noGrp="1" noChangeArrowheads="1"/>
          </p:cNvSpPr>
          <p:nvPr>
            <p:ph type="ctrTitle"/>
          </p:nvPr>
        </p:nvSpPr>
        <p:spPr>
          <a:xfrm>
            <a:off x="755650" y="2209800"/>
            <a:ext cx="8388350" cy="1143000"/>
          </a:xfrm>
        </p:spPr>
        <p:txBody>
          <a:bodyPr/>
          <a:lstStyle>
            <a:lvl1pPr>
              <a:defRPr/>
            </a:lvl1pPr>
          </a:lstStyle>
          <a:p>
            <a:r>
              <a:rPr lang="en-GB"/>
              <a:t>Click to edit Master title style</a:t>
            </a:r>
          </a:p>
        </p:txBody>
      </p:sp>
      <p:sp>
        <p:nvSpPr>
          <p:cNvPr id="2606083" name="Rectangle 3"/>
          <p:cNvSpPr>
            <a:spLocks noGrp="1" noChangeArrowheads="1"/>
          </p:cNvSpPr>
          <p:nvPr>
            <p:ph type="subTitle" idx="1"/>
          </p:nvPr>
        </p:nvSpPr>
        <p:spPr>
          <a:xfrm>
            <a:off x="755650" y="3886200"/>
            <a:ext cx="8388350" cy="1752600"/>
          </a:xfrm>
        </p:spPr>
        <p:txBody>
          <a:bodyPr/>
          <a:lstStyle>
            <a:lvl1pPr marL="0" indent="0" algn="ctr">
              <a:buFont typeface="Monotype Sorts" pitchFamily="2" charset="2"/>
              <a:buNone/>
              <a:defRPr/>
            </a:lvl1pPr>
          </a:lstStyle>
          <a:p>
            <a:r>
              <a:rPr lang="en-GB"/>
              <a:t>Click to edit Master subtitle style</a:t>
            </a:r>
          </a:p>
        </p:txBody>
      </p:sp>
    </p:spTree>
    <p:extLst>
      <p:ext uri="{BB962C8B-B14F-4D97-AF65-F5344CB8AC3E}">
        <p14:creationId xmlns:p14="http://schemas.microsoft.com/office/powerpoint/2010/main" val="11557652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015687E-C46B-4ADD-8218-DFDCD0509915}" type="datetime1">
              <a:rPr lang="en-US" smtClean="0"/>
              <a:pPr/>
              <a:t>10-Apr-2014</a:t>
            </a:fld>
            <a:endParaRPr lang="en-US"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11F89C44-D0AB-4646-A33C-ECCC4230578E}" type="datetime1">
              <a:rPr lang="en-US" smtClean="0"/>
              <a:pPr/>
              <a:t>10-Apr-2014</a:t>
            </a:fld>
            <a:endParaRPr lang="en-US"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85B40F36-E8C4-4DF3-A1E6-9A175CF93E0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2E90E05-66BE-4A01-8A52-1A5157DF30F6}" type="datetimeFigureOut">
              <a:rPr lang="en-US" smtClean="0"/>
              <a:pPr/>
              <a:t>10-Apr-2014</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BC2A2AB-5186-41F9-8C03-14D1F3D42EE9}"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extLst>
      <p:ext uri="{BB962C8B-B14F-4D97-AF65-F5344CB8AC3E}">
        <p14:creationId xmlns:p14="http://schemas.microsoft.com/office/powerpoint/2010/main" val="346925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821589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4_Title and Content">
    <p:bg>
      <p:bgPr>
        <a:gradFill rotWithShape="0">
          <a:gsLst>
            <a:gs pos="0">
              <a:srgbClr val="660066"/>
            </a:gs>
            <a:gs pos="33000">
              <a:srgbClr val="660066"/>
            </a:gs>
            <a:gs pos="70000">
              <a:srgbClr val="993366"/>
            </a:gs>
            <a:gs pos="100000">
              <a:srgbClr val="660066"/>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130B0D6D-9B8A-47BC-BF88-ADCF68A72A6E}" type="slidenum">
              <a:rPr lang="en-GB" sz="40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D4038602-1D87-41DB-A061-E0E3EBE9E81B}" type="slidenum">
              <a:rPr lang="en-GB" sz="2400">
                <a:solidFill>
                  <a:srgbClr val="660066"/>
                </a:solidFill>
                <a:effectDag name="">
                  <a:cont type="tree" name="">
                    <a:effect ref="fillLine"/>
                    <a:outerShdw dist="38100" dir="13500000" algn="br">
                      <a:srgbClr val="983399"/>
                    </a:outerShdw>
                  </a:cont>
                  <a:cont type="tree" name="">
                    <a:effect ref="fillLine"/>
                    <a:outerShdw dist="38100" dir="2700000" algn="tl">
                      <a:srgbClr val="3D003D"/>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31</a:t>
            </a:r>
            <a:r>
              <a:rPr lang="en-GB" sz="1900" baseline="30000" smtClean="0">
                <a:solidFill>
                  <a:srgbClr val="BDBDBD"/>
                </a:solidFill>
                <a:cs typeface="Arial" pitchFamily="34" charset="0"/>
              </a:rPr>
              <a:t>st</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3333562"/>
      </p:ext>
    </p:extLst>
  </p:cSld>
  <p:clrMapOvr>
    <a:masterClrMapping/>
  </p:clrMapOvr>
  <p:transition spd="slow">
    <p:cove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2_Title and Content">
    <p:bg>
      <p:bgPr>
        <a:gradFill rotWithShape="0">
          <a:gsLst>
            <a:gs pos="0">
              <a:srgbClr val="800000"/>
            </a:gs>
            <a:gs pos="33000">
              <a:srgbClr val="800000"/>
            </a:gs>
            <a:gs pos="67000">
              <a:srgbClr val="C00000"/>
            </a:gs>
            <a:gs pos="100000">
              <a:srgbClr val="800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B9F4214-BBCA-45D7-BB80-8036CEC531DD}" type="slidenum">
              <a:rPr lang="en-GB" sz="40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B3B999E3-602C-4A74-BCE4-F6EB5E9A5367}" type="slidenum">
              <a:rPr lang="en-GB" sz="2400">
                <a:solidFill>
                  <a:srgbClr val="800000"/>
                </a:solidFill>
                <a:effectDag name="">
                  <a:cont type="tree" name="">
                    <a:effect ref="fillLine"/>
                    <a:outerShdw dist="38100" dir="13500000" algn="br">
                      <a:srgbClr val="C04040"/>
                    </a:outerShdw>
                  </a:cont>
                  <a:cont type="tree" name="">
                    <a:effect ref="fillLine"/>
                    <a:outerShdw dist="38100" dir="2700000" algn="tl">
                      <a:srgbClr val="4C00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647"/>
            <a:ext cx="341947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28778699"/>
      </p:ext>
    </p:extLst>
  </p:cSld>
  <p:clrMapOvr>
    <a:masterClrMapping/>
  </p:clrMapOvr>
  <p:transition spd="slow">
    <p:cove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 preserve="1">
  <p:cSld name="3_Title and Content">
    <p:bg>
      <p:bgPr>
        <a:gradFill rotWithShape="0">
          <a:gsLst>
            <a:gs pos="33000">
              <a:schemeClr val="accent6">
                <a:lumMod val="50000"/>
              </a:schemeClr>
            </a:gs>
            <a:gs pos="67000">
              <a:schemeClr val="accent6">
                <a:lumMod val="75000"/>
              </a:schemeClr>
            </a:gs>
            <a:gs pos="100000">
              <a:schemeClr val="accent6">
                <a:lumMod val="50000"/>
              </a:schemeClr>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F95EB6CA-61A1-4EDD-96FE-8F2FB6CBD1FC}" type="slidenum">
              <a:rPr lang="en-GB" sz="40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FF9096E-43D2-4CE7-B6A2-37B2D8EC4D64}" type="slidenum">
              <a:rPr lang="en-GB" sz="2400">
                <a:solidFill>
                  <a:srgbClr val="004E00"/>
                </a:solidFill>
                <a:effectDag name="">
                  <a:cont type="tree" name="">
                    <a:effect ref="fillLine"/>
                    <a:outerShdw dist="38100" dir="13500000" algn="br">
                      <a:srgbClr val="277527"/>
                    </a:outerShdw>
                  </a:cont>
                  <a:cont type="tree" name="">
                    <a:effect ref="fillLine"/>
                    <a:outerShdw dist="38100" dir="2700000" algn="tl">
                      <a:srgbClr val="002E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20031"/>
            <a:ext cx="34194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dirty="0" smtClean="0">
                <a:solidFill>
                  <a:srgbClr val="BDBDBD"/>
                </a:solidFill>
                <a:cs typeface="Arial" pitchFamily="34" charset="0"/>
              </a:rPr>
              <a:t>35</a:t>
            </a:r>
            <a:r>
              <a:rPr lang="en-GB" sz="1900" baseline="30000" dirty="0" smtClean="0">
                <a:solidFill>
                  <a:srgbClr val="BDBDBD"/>
                </a:solidFill>
                <a:cs typeface="Arial" pitchFamily="34" charset="0"/>
              </a:rPr>
              <a:t>th</a:t>
            </a:r>
            <a:r>
              <a:rPr lang="en-GB" sz="1900" dirty="0" smtClean="0">
                <a:solidFill>
                  <a:srgbClr val="BDBDBD"/>
                </a:solidFill>
                <a:cs typeface="Arial" pitchFamily="34" charset="0"/>
              </a:rPr>
              <a:t> meeting</a:t>
            </a:r>
            <a:br>
              <a:rPr lang="en-GB" sz="1900" dirty="0" smtClean="0">
                <a:solidFill>
                  <a:srgbClr val="BDBDBD"/>
                </a:solidFill>
                <a:cs typeface="Arial" pitchFamily="34" charset="0"/>
              </a:rPr>
            </a:br>
            <a:r>
              <a:rPr lang="en-GB" sz="1900" dirty="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746751863"/>
      </p:ext>
    </p:extLst>
  </p:cSld>
  <p:clrMapOvr>
    <a:masterClrMapping/>
  </p:clrMapOvr>
  <p:transition spd="slow">
    <p:cove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gradFill rotWithShape="0">
          <a:gsLst>
            <a:gs pos="0">
              <a:srgbClr val="FFC000"/>
            </a:gs>
            <a:gs pos="50000">
              <a:srgbClr val="FFFF00"/>
            </a:gs>
            <a:gs pos="100000">
              <a:srgbClr val="FFC000"/>
            </a:gs>
          </a:gsLst>
          <a:lin ang="5400000" scaled="1"/>
        </a:gradFill>
        <a:effectLst/>
      </p:bgPr>
    </p:bg>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8E7B4812-04DC-42D7-87A9-E44877C0AEF1}" type="slidenum">
              <a:rPr lang="en-GB" sz="40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5"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F2E5FB0B-7437-405B-BABF-6F9E4D49FE38}" type="slidenum">
              <a:rPr lang="en-GB" sz="2400">
                <a:solidFill>
                  <a:srgbClr val="FFC000"/>
                </a:solidFill>
                <a:effectDag name="">
                  <a:cont type="tree" name="">
                    <a:effect ref="fillLine"/>
                    <a:outerShdw dist="38100" dir="13500000" algn="br">
                      <a:srgbClr val="FFD555"/>
                    </a:outerShdw>
                  </a:cont>
                  <a:cont type="tree" name="">
                    <a:effect ref="fillLine"/>
                    <a:outerShdw dist="38100" dir="2700000" algn="tl">
                      <a:srgbClr val="997300"/>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7" name="Picture 10" descr="OECD_white_150"/>
          <p:cNvPicPr>
            <a:picLocks noChangeAspect="1" noChangeArrowheads="1"/>
          </p:cNvPicPr>
          <p:nvPr/>
        </p:nvPicPr>
        <p:blipFill>
          <a:blip r:embed="rId2"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8"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9" name="TextBox 17"/>
          <p:cNvSpPr txBox="1">
            <a:spLocks noChangeArrowheads="1"/>
          </p:cNvSpPr>
          <p:nvPr/>
        </p:nvSpPr>
        <p:spPr bwMode="auto">
          <a:xfrm rot="162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 name="TextBox 18"/>
          <p:cNvSpPr txBox="1">
            <a:spLocks noChangeArrowheads="1"/>
          </p:cNvSpPr>
          <p:nvPr/>
        </p:nvSpPr>
        <p:spPr bwMode="auto">
          <a:xfrm rot="162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34</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
        <p:nvSpPr>
          <p:cNvPr id="2" name="Title 1"/>
          <p:cNvSpPr>
            <a:spLocks noGrp="1"/>
          </p:cNvSpPr>
          <p:nvPr>
            <p:ph type="title"/>
          </p:nvPr>
        </p:nvSpPr>
        <p:spPr/>
        <p:txBody>
          <a:bodyPr/>
          <a:lstStyle>
            <a:lvl1pPr>
              <a:defRPr sz="3600">
                <a:solidFill>
                  <a:srgbClr val="CC0000"/>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800">
                <a:solidFill>
                  <a:srgbClr val="993366"/>
                </a:solidFill>
              </a:defRPr>
            </a:lvl1pPr>
            <a:lvl2pPr>
              <a:defRPr>
                <a:solidFill>
                  <a:srgbClr val="7030A0"/>
                </a:solidFill>
              </a:defRPr>
            </a:lvl2pPr>
            <a:lvl3pPr>
              <a:defRPr>
                <a:solidFill>
                  <a:srgbClr val="003399"/>
                </a:solidFill>
              </a:defRPr>
            </a:lvl3pPr>
            <a:lvl4pPr>
              <a:defRPr>
                <a:solidFill>
                  <a:schemeClr val="accent1">
                    <a:lumMod val="50000"/>
                  </a:schemeClr>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65972684"/>
      </p:ext>
    </p:extLst>
  </p:cSld>
  <p:clrMapOvr>
    <a:masterClrMapping/>
  </p:clrMapOvr>
  <p:transition spd="slow">
    <p:cove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824CA3DE-4EB8-4D2A-9288-FAABB9CBEA67}" type="datetime1">
              <a:rPr lang="en-US" smtClean="0"/>
              <a:pPr/>
              <a:t>10-Apr-2014</a:t>
            </a:fld>
            <a:endParaRPr lang="en-US"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85B40F36-E8C4-4DF3-A1E6-9A175CF93E0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96"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0005E"/>
            </a:gs>
            <a:gs pos="50000">
              <a:srgbClr val="0000CC"/>
            </a:gs>
            <a:gs pos="100000">
              <a:srgbClr val="0000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55650" y="192088"/>
            <a:ext cx="83883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2605059" name="Rectangle 3"/>
          <p:cNvSpPr>
            <a:spLocks noGrp="1" noChangeArrowheads="1"/>
          </p:cNvSpPr>
          <p:nvPr>
            <p:ph type="body" idx="1"/>
          </p:nvPr>
        </p:nvSpPr>
        <p:spPr bwMode="auto">
          <a:xfrm>
            <a:off x="755650" y="1138238"/>
            <a:ext cx="8388350"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05060" name="Text Box 4"/>
          <p:cNvSpPr txBox="1">
            <a:spLocks noChangeArrowheads="1"/>
          </p:cNvSpPr>
          <p:nvPr/>
        </p:nvSpPr>
        <p:spPr bwMode="auto">
          <a:xfrm>
            <a:off x="-36513" y="0"/>
            <a:ext cx="863601" cy="701675"/>
          </a:xfrm>
          <a:prstGeom prst="rect">
            <a:avLst/>
          </a:prstGeom>
          <a:noFill/>
          <a:ln w="12700">
            <a:noFill/>
            <a:miter lim="800000"/>
            <a:headEnd/>
            <a:tailEnd/>
          </a:ln>
          <a:effectLst/>
        </p:spPr>
        <p:txBody>
          <a:bodyPr>
            <a:spAutoFit/>
          </a:bodyPr>
          <a:lstStyle/>
          <a:p>
            <a:pPr algn="ctr">
              <a:spcBef>
                <a:spcPct val="50000"/>
              </a:spcBef>
              <a:defRPr/>
            </a:pPr>
            <a:fld id="{B7DD2369-EF07-4628-B38F-C4B73DE5AF4B}" type="slidenum">
              <a:rPr lang="en-GB" sz="40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sp>
        <p:nvSpPr>
          <p:cNvPr id="1029" name="Rectangle 9"/>
          <p:cNvSpPr>
            <a:spLocks noChangeArrowheads="1"/>
          </p:cNvSpPr>
          <p:nvPr/>
        </p:nvSpPr>
        <p:spPr bwMode="auto">
          <a:xfrm>
            <a:off x="0" y="0"/>
            <a:ext cx="719138" cy="6858000"/>
          </a:xfrm>
          <a:prstGeom prst="rect">
            <a:avLst/>
          </a:prstGeom>
          <a:solidFill>
            <a:srgbClr val="00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GB">
              <a:solidFill>
                <a:srgbClr val="FFFFFF"/>
              </a:solidFill>
              <a:cs typeface="Arial" pitchFamily="34" charset="0"/>
            </a:endParaRPr>
          </a:p>
        </p:txBody>
      </p:sp>
      <p:sp>
        <p:nvSpPr>
          <p:cNvPr id="2605066" name="Text Box 10"/>
          <p:cNvSpPr txBox="1">
            <a:spLocks noChangeArrowheads="1"/>
          </p:cNvSpPr>
          <p:nvPr/>
        </p:nvSpPr>
        <p:spPr bwMode="auto">
          <a:xfrm>
            <a:off x="0" y="215900"/>
            <a:ext cx="781050" cy="457200"/>
          </a:xfrm>
          <a:prstGeom prst="rect">
            <a:avLst/>
          </a:prstGeom>
          <a:noFill/>
          <a:ln w="12700">
            <a:noFill/>
            <a:miter lim="800000"/>
            <a:headEnd/>
            <a:tailEnd/>
          </a:ln>
          <a:effectLst/>
        </p:spPr>
        <p:txBody>
          <a:bodyPr>
            <a:spAutoFit/>
          </a:bodyPr>
          <a:lstStyle/>
          <a:p>
            <a:pPr algn="ctr">
              <a:spcBef>
                <a:spcPct val="50000"/>
              </a:spcBef>
              <a:defRPr/>
            </a:pPr>
            <a:fld id="{1F83FFDF-D4F0-485F-A041-BB5093CC7E74}" type="slidenum">
              <a:rPr lang="en-GB" sz="2400">
                <a:solidFill>
                  <a:srgbClr val="00005E"/>
                </a:solidFill>
                <a:effectDag name="">
                  <a:cont type="tree" name="">
                    <a:effect ref="fillLine"/>
                    <a:outerShdw dist="38100" dir="13500000" algn="br">
                      <a:srgbClr val="2F2F8D"/>
                    </a:outerShdw>
                  </a:cont>
                  <a:cont type="tree" name="">
                    <a:effect ref="fillLine"/>
                    <a:outerShdw dist="38100" dir="2700000" algn="tl">
                      <a:srgbClr val="000038"/>
                    </a:outerShdw>
                  </a:cont>
                  <a:effect ref="fillLine"/>
                </a:effectDag>
                <a:latin typeface="Times New Roman" pitchFamily="18" charset="0"/>
                <a:cs typeface="Arial" pitchFamily="34" charset="0"/>
              </a:rPr>
              <a:pPr algn="ctr">
                <a:spcBef>
                  <a:spcPct val="50000"/>
                </a:spcBef>
                <a:defRPr/>
              </a:pPr>
              <a:t>‹#›</a:t>
            </a:fld>
            <a:endParaRPr lang="en-GB" sz="2400">
              <a:solidFill>
                <a:srgbClr val="FFFFFF"/>
              </a:solidFill>
              <a:latin typeface="Times New Roman" pitchFamily="18" charset="0"/>
              <a:cs typeface="Arial" pitchFamily="34" charset="0"/>
            </a:endParaRPr>
          </a:p>
        </p:txBody>
      </p:sp>
      <p:pic>
        <p:nvPicPr>
          <p:cNvPr id="1035" name="Picture 10" descr="OECD_white_150"/>
          <p:cNvPicPr>
            <a:picLocks noChangeAspect="1" noChangeArrowheads="1"/>
          </p:cNvPicPr>
          <p:nvPr/>
        </p:nvPicPr>
        <p:blipFill>
          <a:blip r:embed="rId13" cstate="print">
            <a:duotone>
              <a:prstClr val="black"/>
              <a:schemeClr val="accent4">
                <a:tint val="45000"/>
                <a:satMod val="400000"/>
              </a:schemeClr>
            </a:duotone>
            <a:lum bright="-33000"/>
          </a:blip>
          <a:srcRect/>
          <a:stretch>
            <a:fillRect/>
          </a:stretch>
        </p:blipFill>
        <p:spPr bwMode="auto">
          <a:xfrm>
            <a:off x="41275" y="6096522"/>
            <a:ext cx="641350" cy="646113"/>
          </a:xfrm>
          <a:prstGeom prst="rect">
            <a:avLst/>
          </a:prstGeom>
          <a:noFill/>
          <a:ln w="9525">
            <a:noFill/>
            <a:miter lim="800000"/>
            <a:headEnd/>
            <a:tailEnd/>
          </a:ln>
        </p:spPr>
      </p:pic>
      <p:cxnSp>
        <p:nvCxnSpPr>
          <p:cNvPr id="1032" name="Straight Connector 12"/>
          <p:cNvCxnSpPr>
            <a:cxnSpLocks noChangeShapeType="1"/>
          </p:cNvCxnSpPr>
          <p:nvPr/>
        </p:nvCxnSpPr>
        <p:spPr bwMode="auto">
          <a:xfrm>
            <a:off x="0" y="3632200"/>
            <a:ext cx="714375" cy="1588"/>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cxnSp>
      <p:sp>
        <p:nvSpPr>
          <p:cNvPr id="1033" name="TextBox 13"/>
          <p:cNvSpPr txBox="1">
            <a:spLocks noChangeArrowheads="1"/>
          </p:cNvSpPr>
          <p:nvPr/>
        </p:nvSpPr>
        <p:spPr bwMode="auto">
          <a:xfrm rot="-5400000">
            <a:off x="-804068" y="4455318"/>
            <a:ext cx="2286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defRPr/>
            </a:pPr>
            <a:r>
              <a:rPr lang="en-GB" smtClean="0">
                <a:solidFill>
                  <a:srgbClr val="BDBDBD"/>
                </a:solidFill>
                <a:cs typeface="Arial" pitchFamily="34" charset="0"/>
              </a:rPr>
              <a:t>PISA</a:t>
            </a:r>
            <a:br>
              <a:rPr lang="en-GB" smtClean="0">
                <a:solidFill>
                  <a:srgbClr val="BDBDBD"/>
                </a:solidFill>
                <a:cs typeface="Arial" pitchFamily="34" charset="0"/>
              </a:rPr>
            </a:br>
            <a:r>
              <a:rPr lang="en-GB" sz="1000" smtClean="0">
                <a:solidFill>
                  <a:srgbClr val="BDBDBD"/>
                </a:solidFill>
                <a:cs typeface="Arial" pitchFamily="34" charset="0"/>
              </a:rPr>
              <a:t>OECD Programme for </a:t>
            </a:r>
            <a:br>
              <a:rPr lang="en-GB" sz="1000" smtClean="0">
                <a:solidFill>
                  <a:srgbClr val="BDBDBD"/>
                </a:solidFill>
                <a:cs typeface="Arial" pitchFamily="34" charset="0"/>
              </a:rPr>
            </a:br>
            <a:r>
              <a:rPr lang="en-GB" sz="1000" smtClean="0">
                <a:solidFill>
                  <a:srgbClr val="BDBDBD"/>
                </a:solidFill>
                <a:cs typeface="Arial" pitchFamily="34" charset="0"/>
              </a:rPr>
              <a:t>International Student Assessment</a:t>
            </a:r>
          </a:p>
        </p:txBody>
      </p:sp>
      <p:sp>
        <p:nvSpPr>
          <p:cNvPr id="1034" name="TextBox 14"/>
          <p:cNvSpPr txBox="1">
            <a:spLocks noChangeArrowheads="1"/>
          </p:cNvSpPr>
          <p:nvPr/>
        </p:nvSpPr>
        <p:spPr bwMode="auto">
          <a:xfrm rot="-5400000">
            <a:off x="-1350169" y="1504156"/>
            <a:ext cx="3419475"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ts val="2700"/>
              </a:lnSpc>
              <a:defRPr/>
            </a:pPr>
            <a:r>
              <a:rPr lang="en-GB" sz="1900" smtClean="0">
                <a:solidFill>
                  <a:srgbClr val="BDBDBD"/>
                </a:solidFill>
                <a:cs typeface="Arial" pitchFamily="34" charset="0"/>
              </a:rPr>
              <a:t>35</a:t>
            </a:r>
            <a:r>
              <a:rPr lang="en-GB" sz="1900" baseline="30000" smtClean="0">
                <a:solidFill>
                  <a:srgbClr val="BDBDBD"/>
                </a:solidFill>
                <a:cs typeface="Arial" pitchFamily="34" charset="0"/>
              </a:rPr>
              <a:t>th</a:t>
            </a:r>
            <a:r>
              <a:rPr lang="en-GB" sz="1900" smtClean="0">
                <a:solidFill>
                  <a:srgbClr val="BDBDBD"/>
                </a:solidFill>
                <a:cs typeface="Arial" pitchFamily="34" charset="0"/>
              </a:rPr>
              <a:t> meeting</a:t>
            </a:r>
            <a:br>
              <a:rPr lang="en-GB" sz="1900" smtClean="0">
                <a:solidFill>
                  <a:srgbClr val="BDBDBD"/>
                </a:solidFill>
                <a:cs typeface="Arial" pitchFamily="34" charset="0"/>
              </a:rPr>
            </a:br>
            <a:r>
              <a:rPr lang="en-GB" sz="1900" smtClean="0">
                <a:solidFill>
                  <a:srgbClr val="BDBDBD"/>
                </a:solidFill>
                <a:cs typeface="Arial" pitchFamily="34" charset="0"/>
              </a:rPr>
              <a:t>of the Governing Board</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2605059">
                                            <p:txEl>
                                              <p:pRg st="0" end="0"/>
                                            </p:txEl>
                                          </p:spTgt>
                                        </p:tgtEl>
                                        <p:attrNameLst>
                                          <p:attrName>style.visibility</p:attrName>
                                        </p:attrNameLst>
                                      </p:cBhvr>
                                      <p:to>
                                        <p:strVal val="visible"/>
                                      </p:to>
                                    </p:set>
                                    <p:anim calcmode="lin" valueType="num">
                                      <p:cBhvr>
                                        <p:cTn id="7" dur="500" fill="hold"/>
                                        <p:tgtEl>
                                          <p:spTgt spid="2605059">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2605059">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2605059">
                                            <p:txEl>
                                              <p:pRg st="1" end="1"/>
                                            </p:txEl>
                                          </p:spTgt>
                                        </p:tgtEl>
                                        <p:attrNameLst>
                                          <p:attrName>style.visibility</p:attrName>
                                        </p:attrNameLst>
                                      </p:cBhvr>
                                      <p:to>
                                        <p:strVal val="visible"/>
                                      </p:to>
                                    </p:set>
                                    <p:anim calcmode="lin" valueType="num">
                                      <p:cBhvr>
                                        <p:cTn id="13" dur="500" fill="hold"/>
                                        <p:tgtEl>
                                          <p:spTgt spid="2605059">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2605059">
                                            <p:txEl>
                                              <p:pRg st="1" end="1"/>
                                            </p:txEl>
                                          </p:spTgt>
                                        </p:tgtEl>
                                        <p:attrNameLst>
                                          <p:attrName>ppt_h</p:attrName>
                                        </p:attrNameLst>
                                      </p:cBhvr>
                                      <p:tavLst>
                                        <p:tav tm="0">
                                          <p:val>
                                            <p:strVal val="2/3*#ppt_h"/>
                                          </p:val>
                                        </p:tav>
                                        <p:tav tm="100000">
                                          <p:val>
                                            <p:strVal val="#ppt_h"/>
                                          </p:val>
                                        </p:tav>
                                      </p:tavLst>
                                    </p:anim>
                                  </p:childTnLst>
                                </p:cTn>
                              </p:par>
                              <p:par>
                                <p:cTn id="15" presetID="23" presetClass="entr" presetSubtype="272" fill="hold" grpId="0" nodeType="withEffect">
                                  <p:stCondLst>
                                    <p:cond delay="0"/>
                                  </p:stCondLst>
                                  <p:childTnLst>
                                    <p:set>
                                      <p:cBhvr>
                                        <p:cTn id="16" dur="1" fill="hold">
                                          <p:stCondLst>
                                            <p:cond delay="0"/>
                                          </p:stCondLst>
                                        </p:cTn>
                                        <p:tgtEl>
                                          <p:spTgt spid="2605059">
                                            <p:txEl>
                                              <p:pRg st="2" end="2"/>
                                            </p:txEl>
                                          </p:spTgt>
                                        </p:tgtEl>
                                        <p:attrNameLst>
                                          <p:attrName>style.visibility</p:attrName>
                                        </p:attrNameLst>
                                      </p:cBhvr>
                                      <p:to>
                                        <p:strVal val="visible"/>
                                      </p:to>
                                    </p:set>
                                    <p:anim calcmode="lin" valueType="num">
                                      <p:cBhvr>
                                        <p:cTn id="17" dur="500" fill="hold"/>
                                        <p:tgtEl>
                                          <p:spTgt spid="2605059">
                                            <p:txEl>
                                              <p:pRg st="2" end="2"/>
                                            </p:txEl>
                                          </p:spTgt>
                                        </p:tgtEl>
                                        <p:attrNameLst>
                                          <p:attrName>ppt_w</p:attrName>
                                        </p:attrNameLst>
                                      </p:cBhvr>
                                      <p:tavLst>
                                        <p:tav tm="0">
                                          <p:val>
                                            <p:strVal val="2/3*#ppt_w"/>
                                          </p:val>
                                        </p:tav>
                                        <p:tav tm="100000">
                                          <p:val>
                                            <p:strVal val="#ppt_w"/>
                                          </p:val>
                                        </p:tav>
                                      </p:tavLst>
                                    </p:anim>
                                    <p:anim calcmode="lin" valueType="num">
                                      <p:cBhvr>
                                        <p:cTn id="18" dur="500" fill="hold"/>
                                        <p:tgtEl>
                                          <p:spTgt spid="2605059">
                                            <p:txEl>
                                              <p:pRg st="2" end="2"/>
                                            </p:txEl>
                                          </p:spTgt>
                                        </p:tgtEl>
                                        <p:attrNameLst>
                                          <p:attrName>ppt_h</p:attrName>
                                        </p:attrNameLst>
                                      </p:cBhvr>
                                      <p:tavLst>
                                        <p:tav tm="0">
                                          <p:val>
                                            <p:strVal val="2/3*#ppt_h"/>
                                          </p:val>
                                        </p:tav>
                                        <p:tav tm="100000">
                                          <p:val>
                                            <p:strVal val="#ppt_h"/>
                                          </p:val>
                                        </p:tav>
                                      </p:tavLst>
                                    </p:anim>
                                  </p:childTnLst>
                                </p:cTn>
                              </p:par>
                              <p:par>
                                <p:cTn id="19" presetID="23" presetClass="entr" presetSubtype="272" fill="hold" grpId="0" nodeType="withEffect">
                                  <p:stCondLst>
                                    <p:cond delay="0"/>
                                  </p:stCondLst>
                                  <p:childTnLst>
                                    <p:set>
                                      <p:cBhvr>
                                        <p:cTn id="20" dur="1" fill="hold">
                                          <p:stCondLst>
                                            <p:cond delay="0"/>
                                          </p:stCondLst>
                                        </p:cTn>
                                        <p:tgtEl>
                                          <p:spTgt spid="2605059">
                                            <p:txEl>
                                              <p:pRg st="3" end="3"/>
                                            </p:txEl>
                                          </p:spTgt>
                                        </p:tgtEl>
                                        <p:attrNameLst>
                                          <p:attrName>style.visibility</p:attrName>
                                        </p:attrNameLst>
                                      </p:cBhvr>
                                      <p:to>
                                        <p:strVal val="visible"/>
                                      </p:to>
                                    </p:set>
                                    <p:anim calcmode="lin" valueType="num">
                                      <p:cBhvr>
                                        <p:cTn id="21" dur="500" fill="hold"/>
                                        <p:tgtEl>
                                          <p:spTgt spid="2605059">
                                            <p:txEl>
                                              <p:pRg st="3" end="3"/>
                                            </p:txEl>
                                          </p:spTgt>
                                        </p:tgtEl>
                                        <p:attrNameLst>
                                          <p:attrName>ppt_w</p:attrName>
                                        </p:attrNameLst>
                                      </p:cBhvr>
                                      <p:tavLst>
                                        <p:tav tm="0">
                                          <p:val>
                                            <p:strVal val="2/3*#ppt_w"/>
                                          </p:val>
                                        </p:tav>
                                        <p:tav tm="100000">
                                          <p:val>
                                            <p:strVal val="#ppt_w"/>
                                          </p:val>
                                        </p:tav>
                                      </p:tavLst>
                                    </p:anim>
                                    <p:anim calcmode="lin" valueType="num">
                                      <p:cBhvr>
                                        <p:cTn id="22" dur="500" fill="hold"/>
                                        <p:tgtEl>
                                          <p:spTgt spid="2605059">
                                            <p:txEl>
                                              <p:pRg st="3" end="3"/>
                                            </p:txEl>
                                          </p:spTgt>
                                        </p:tgtEl>
                                        <p:attrNameLst>
                                          <p:attrName>ppt_h</p:attrName>
                                        </p:attrNameLst>
                                      </p:cBhvr>
                                      <p:tavLst>
                                        <p:tav tm="0">
                                          <p:val>
                                            <p:strVal val="2/3*#ppt_h"/>
                                          </p:val>
                                        </p:tav>
                                        <p:tav tm="100000">
                                          <p:val>
                                            <p:strVal val="#ppt_h"/>
                                          </p:val>
                                        </p:tav>
                                      </p:tavLst>
                                    </p:anim>
                                  </p:childTnLst>
                                </p:cTn>
                              </p:par>
                              <p:par>
                                <p:cTn id="23" presetID="23" presetClass="entr" presetSubtype="272" fill="hold" grpId="0" nodeType="withEffect">
                                  <p:stCondLst>
                                    <p:cond delay="0"/>
                                  </p:stCondLst>
                                  <p:childTnLst>
                                    <p:set>
                                      <p:cBhvr>
                                        <p:cTn id="24" dur="1" fill="hold">
                                          <p:stCondLst>
                                            <p:cond delay="0"/>
                                          </p:stCondLst>
                                        </p:cTn>
                                        <p:tgtEl>
                                          <p:spTgt spid="2605059">
                                            <p:txEl>
                                              <p:pRg st="4" end="4"/>
                                            </p:txEl>
                                          </p:spTgt>
                                        </p:tgtEl>
                                        <p:attrNameLst>
                                          <p:attrName>style.visibility</p:attrName>
                                        </p:attrNameLst>
                                      </p:cBhvr>
                                      <p:to>
                                        <p:strVal val="visible"/>
                                      </p:to>
                                    </p:set>
                                    <p:anim calcmode="lin" valueType="num">
                                      <p:cBhvr>
                                        <p:cTn id="25" dur="500" fill="hold"/>
                                        <p:tgtEl>
                                          <p:spTgt spid="2605059">
                                            <p:txEl>
                                              <p:pRg st="4" end="4"/>
                                            </p:txEl>
                                          </p:spTgt>
                                        </p:tgtEl>
                                        <p:attrNameLst>
                                          <p:attrName>ppt_w</p:attrName>
                                        </p:attrNameLst>
                                      </p:cBhvr>
                                      <p:tavLst>
                                        <p:tav tm="0">
                                          <p:val>
                                            <p:strVal val="2/3*#ppt_w"/>
                                          </p:val>
                                        </p:tav>
                                        <p:tav tm="100000">
                                          <p:val>
                                            <p:strVal val="#ppt_w"/>
                                          </p:val>
                                        </p:tav>
                                      </p:tavLst>
                                    </p:anim>
                                    <p:anim calcmode="lin" valueType="num">
                                      <p:cBhvr>
                                        <p:cTn id="26" dur="500" fill="hold"/>
                                        <p:tgtEl>
                                          <p:spTgt spid="2605059">
                                            <p:txEl>
                                              <p:pRg st="4" end="4"/>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5059" grpId="0" build="p" bldLvl="2">
        <p:tmplLst>
          <p:tmpl lvl="1">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2">
            <p:tnLst>
              <p:par>
                <p:cTn presetID="23" presetClass="entr" presetSubtype="272" fill="hold" nodeType="click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3">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4">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 lvl="5">
            <p:tnLst>
              <p:par>
                <p:cTn presetID="23" presetClass="entr" presetSubtype="272" fill="hold" nodeType="withEffect">
                  <p:stCondLst>
                    <p:cond delay="0"/>
                  </p:stCondLst>
                  <p:childTnLst>
                    <p:set>
                      <p:cBhvr>
                        <p:cTn dur="1" fill="hold">
                          <p:stCondLst>
                            <p:cond delay="0"/>
                          </p:stCondLst>
                        </p:cTn>
                        <p:tgtEl>
                          <p:spTgt spid="2605059"/>
                        </p:tgtEl>
                        <p:attrNameLst>
                          <p:attrName>style.visibility</p:attrName>
                        </p:attrNameLst>
                      </p:cBhvr>
                      <p:to>
                        <p:strVal val="visible"/>
                      </p:to>
                    </p:set>
                    <p:anim calcmode="lin" valueType="num">
                      <p:cBhvr>
                        <p:cTn dur="500" fill="hold"/>
                        <p:tgtEl>
                          <p:spTgt spid="2605059"/>
                        </p:tgtEl>
                        <p:attrNameLst>
                          <p:attrName>ppt_w</p:attrName>
                        </p:attrNameLst>
                      </p:cBhvr>
                      <p:tavLst>
                        <p:tav tm="0">
                          <p:val>
                            <p:strVal val="2/3*#ppt_w"/>
                          </p:val>
                        </p:tav>
                        <p:tav tm="100000">
                          <p:val>
                            <p:strVal val="#ppt_w"/>
                          </p:val>
                        </p:tav>
                      </p:tavLst>
                    </p:anim>
                    <p:anim calcmode="lin" valueType="num">
                      <p:cBhvr>
                        <p:cTn dur="500" fill="hold"/>
                        <p:tgtEl>
                          <p:spTgt spid="2605059"/>
                        </p:tgtEl>
                        <p:attrNameLst>
                          <p:attrName>ppt_h</p:attrName>
                        </p:attrNameLst>
                      </p:cBhvr>
                      <p:tavLst>
                        <p:tav tm="0">
                          <p:val>
                            <p:strVal val="2/3*#ppt_h"/>
                          </p:val>
                        </p:tav>
                        <p:tav tm="100000">
                          <p:val>
                            <p:strVal val="#ppt_h"/>
                          </p:val>
                        </p:tav>
                      </p:tavLst>
                    </p:anim>
                  </p:childTnLst>
                </p:cTn>
              </p:par>
            </p:tnLst>
          </p:tmpl>
        </p:tmplLst>
      </p:bldP>
    </p:bldLst>
  </p:timing>
  <p:hf hdr="0" ftr="0" dt="0"/>
  <p:txStyles>
    <p:titleStyle>
      <a:lvl1pPr algn="ctr" rtl="0" eaLnBrk="0" fontAlgn="base" hangingPunct="0">
        <a:spcBef>
          <a:spcPct val="0"/>
        </a:spcBef>
        <a:spcAft>
          <a:spcPct val="0"/>
        </a:spcAft>
        <a:defRPr sz="3600">
          <a:solidFill>
            <a:srgbClr val="FF9966"/>
          </a:solidFill>
          <a:latin typeface="+mj-lt"/>
          <a:ea typeface="+mj-ea"/>
          <a:cs typeface="+mj-cs"/>
        </a:defRPr>
      </a:lvl1pPr>
      <a:lvl2pPr algn="ctr" rtl="0" eaLnBrk="0" fontAlgn="base" hangingPunct="0">
        <a:spcBef>
          <a:spcPct val="0"/>
        </a:spcBef>
        <a:spcAft>
          <a:spcPct val="0"/>
        </a:spcAft>
        <a:defRPr sz="3600">
          <a:solidFill>
            <a:srgbClr val="FF9966"/>
          </a:solidFill>
          <a:latin typeface="Comic Sans MS" pitchFamily="66" charset="0"/>
        </a:defRPr>
      </a:lvl2pPr>
      <a:lvl3pPr algn="ctr" rtl="0" eaLnBrk="0" fontAlgn="base" hangingPunct="0">
        <a:spcBef>
          <a:spcPct val="0"/>
        </a:spcBef>
        <a:spcAft>
          <a:spcPct val="0"/>
        </a:spcAft>
        <a:defRPr sz="3600">
          <a:solidFill>
            <a:srgbClr val="FF9966"/>
          </a:solidFill>
          <a:latin typeface="Comic Sans MS" pitchFamily="66" charset="0"/>
        </a:defRPr>
      </a:lvl3pPr>
      <a:lvl4pPr algn="ctr" rtl="0" eaLnBrk="0" fontAlgn="base" hangingPunct="0">
        <a:spcBef>
          <a:spcPct val="0"/>
        </a:spcBef>
        <a:spcAft>
          <a:spcPct val="0"/>
        </a:spcAft>
        <a:defRPr sz="3600">
          <a:solidFill>
            <a:srgbClr val="FF9966"/>
          </a:solidFill>
          <a:latin typeface="Comic Sans MS" pitchFamily="66" charset="0"/>
        </a:defRPr>
      </a:lvl4pPr>
      <a:lvl5pPr algn="ctr" rtl="0" eaLnBrk="0" fontAlgn="base" hangingPunct="0">
        <a:spcBef>
          <a:spcPct val="0"/>
        </a:spcBef>
        <a:spcAft>
          <a:spcPct val="0"/>
        </a:spcAft>
        <a:defRPr sz="3600">
          <a:solidFill>
            <a:srgbClr val="FF9966"/>
          </a:solidFill>
          <a:latin typeface="Comic Sans MS" pitchFamily="66" charset="0"/>
        </a:defRPr>
      </a:lvl5pPr>
      <a:lvl6pPr marL="457200" algn="ctr" rtl="0" eaLnBrk="0" fontAlgn="base" hangingPunct="0">
        <a:spcBef>
          <a:spcPct val="0"/>
        </a:spcBef>
        <a:spcAft>
          <a:spcPct val="0"/>
        </a:spcAft>
        <a:defRPr sz="4000">
          <a:solidFill>
            <a:srgbClr val="FF9966"/>
          </a:solidFill>
          <a:latin typeface="Comic Sans MS" pitchFamily="66" charset="0"/>
        </a:defRPr>
      </a:lvl6pPr>
      <a:lvl7pPr marL="914400" algn="ctr" rtl="0" eaLnBrk="0" fontAlgn="base" hangingPunct="0">
        <a:spcBef>
          <a:spcPct val="0"/>
        </a:spcBef>
        <a:spcAft>
          <a:spcPct val="0"/>
        </a:spcAft>
        <a:defRPr sz="4000">
          <a:solidFill>
            <a:srgbClr val="FF9966"/>
          </a:solidFill>
          <a:latin typeface="Comic Sans MS" pitchFamily="66" charset="0"/>
        </a:defRPr>
      </a:lvl7pPr>
      <a:lvl8pPr marL="1371600" algn="ctr" rtl="0" eaLnBrk="0" fontAlgn="base" hangingPunct="0">
        <a:spcBef>
          <a:spcPct val="0"/>
        </a:spcBef>
        <a:spcAft>
          <a:spcPct val="0"/>
        </a:spcAft>
        <a:defRPr sz="4000">
          <a:solidFill>
            <a:srgbClr val="FF9966"/>
          </a:solidFill>
          <a:latin typeface="Comic Sans MS" pitchFamily="66" charset="0"/>
        </a:defRPr>
      </a:lvl8pPr>
      <a:lvl9pPr marL="1828800" algn="ctr" rtl="0" eaLnBrk="0" fontAlgn="base" hangingPunct="0">
        <a:spcBef>
          <a:spcPct val="0"/>
        </a:spcBef>
        <a:spcAft>
          <a:spcPct val="0"/>
        </a:spcAft>
        <a:defRPr sz="4000">
          <a:solidFill>
            <a:srgbClr val="FF9966"/>
          </a:solidFill>
          <a:latin typeface="Comic Sans MS" pitchFamily="66" charset="0"/>
        </a:defRPr>
      </a:lvl9pPr>
    </p:titleStyle>
    <p:bodyStyle>
      <a:lvl1pPr marL="342900" indent="-342900" algn="l" rtl="0" eaLnBrk="0" fontAlgn="base" hangingPunct="0">
        <a:spcBef>
          <a:spcPct val="20000"/>
        </a:spcBef>
        <a:spcAft>
          <a:spcPct val="0"/>
        </a:spcAft>
        <a:buSzPct val="75000"/>
        <a:buFont typeface="Monotype Sorts"/>
        <a:buChar char="r"/>
        <a:tabLst>
          <a:tab pos="7712075" algn="r"/>
        </a:tabLst>
        <a:defRPr sz="2800">
          <a:solidFill>
            <a:srgbClr val="FFFF00"/>
          </a:solidFill>
          <a:latin typeface="+mn-lt"/>
          <a:ea typeface="+mn-ea"/>
          <a:cs typeface="+mn-cs"/>
        </a:defRPr>
      </a:lvl1pPr>
      <a:lvl2pPr marL="742950" indent="-285750" algn="l" rtl="0" eaLnBrk="0" fontAlgn="base" hangingPunct="0">
        <a:spcBef>
          <a:spcPct val="20000"/>
        </a:spcBef>
        <a:spcAft>
          <a:spcPct val="0"/>
        </a:spcAft>
        <a:buSzPct val="50000"/>
        <a:buFont typeface="Wingdings" pitchFamily="2" charset="2"/>
        <a:buChar char="l"/>
        <a:tabLst>
          <a:tab pos="7712075" algn="r"/>
        </a:tabLst>
        <a:defRPr sz="2400">
          <a:solidFill>
            <a:srgbClr val="FFFFFF"/>
          </a:solidFill>
          <a:latin typeface="+mn-lt"/>
        </a:defRPr>
      </a:lvl2pPr>
      <a:lvl3pPr marL="1143000" indent="-228600" algn="l" rtl="0" eaLnBrk="0" fontAlgn="base" hangingPunct="0">
        <a:spcBef>
          <a:spcPct val="20000"/>
        </a:spcBef>
        <a:spcAft>
          <a:spcPct val="0"/>
        </a:spcAft>
        <a:buSzPct val="100000"/>
        <a:buChar char="–"/>
        <a:tabLst>
          <a:tab pos="7712075" algn="r"/>
        </a:tabLst>
        <a:defRPr sz="2000">
          <a:solidFill>
            <a:srgbClr val="FFFF00"/>
          </a:solidFill>
          <a:latin typeface="+mn-lt"/>
        </a:defRPr>
      </a:lvl3pPr>
      <a:lvl4pPr marL="1562100" indent="-228600" algn="l" rtl="0" eaLnBrk="0" fontAlgn="base" hangingPunct="0">
        <a:spcBef>
          <a:spcPct val="20000"/>
        </a:spcBef>
        <a:spcAft>
          <a:spcPct val="0"/>
        </a:spcAft>
        <a:buSzPct val="100000"/>
        <a:buChar char="–"/>
        <a:tabLst>
          <a:tab pos="7712075" algn="r"/>
        </a:tabLst>
        <a:defRPr sz="2000">
          <a:solidFill>
            <a:srgbClr val="FFFFFF"/>
          </a:solidFill>
          <a:latin typeface="+mn-lt"/>
        </a:defRPr>
      </a:lvl4pPr>
      <a:lvl5pPr marL="19812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5pPr>
      <a:lvl6pPr marL="24384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6pPr>
      <a:lvl7pPr marL="28956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7pPr>
      <a:lvl8pPr marL="33528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8pPr>
      <a:lvl9pPr marL="3810000" indent="-228600" algn="r" rtl="0" eaLnBrk="0" fontAlgn="base" hangingPunct="0">
        <a:lnSpc>
          <a:spcPct val="85000"/>
        </a:lnSpc>
        <a:spcBef>
          <a:spcPct val="0"/>
        </a:spcBef>
        <a:spcAft>
          <a:spcPct val="0"/>
        </a:spcAft>
        <a:buSzPct val="100000"/>
        <a:buChar char="•"/>
        <a:tabLst>
          <a:tab pos="7712075" algn="r"/>
        </a:tabLst>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368000" y="1924024"/>
            <a:ext cx="6300000" cy="1823576"/>
          </a:xfrm>
        </p:spPr>
        <p:txBody>
          <a:bodyPr/>
          <a:lstStyle/>
          <a:p>
            <a:r>
              <a:rPr lang="en-GB" dirty="0" smtClean="0"/>
              <a:t>PISA for Development</a:t>
            </a:r>
            <a:br>
              <a:rPr lang="en-GB" dirty="0" smtClean="0"/>
            </a:br>
            <a:endParaRPr lang="en-US" dirty="0"/>
          </a:p>
        </p:txBody>
      </p:sp>
      <p:sp>
        <p:nvSpPr>
          <p:cNvPr id="6" name="Subtitle 5"/>
          <p:cNvSpPr>
            <a:spLocks noGrp="1"/>
          </p:cNvSpPr>
          <p:nvPr>
            <p:ph type="subTitle" idx="1"/>
          </p:nvPr>
        </p:nvSpPr>
        <p:spPr>
          <a:xfrm>
            <a:off x="1368000" y="3805200"/>
            <a:ext cx="6300000" cy="2144177"/>
          </a:xfrm>
        </p:spPr>
        <p:txBody>
          <a:bodyPr/>
          <a:lstStyle/>
          <a:p>
            <a:r>
              <a:rPr lang="en-GB" sz="3200" dirty="0" smtClean="0"/>
              <a:t>Technical Workshops</a:t>
            </a:r>
          </a:p>
          <a:p>
            <a:endParaRPr lang="en-GB" sz="3200" dirty="0" smtClean="0"/>
          </a:p>
          <a:p>
            <a:r>
              <a:rPr lang="en-GB" sz="3200" dirty="0" smtClean="0">
                <a:solidFill>
                  <a:srgbClr val="FFFF00"/>
                </a:solidFill>
              </a:rPr>
              <a:t>Contextual questionnaires</a:t>
            </a:r>
          </a:p>
          <a:p>
            <a:r>
              <a:rPr lang="en-GB" sz="3200" dirty="0" smtClean="0"/>
              <a:t> </a:t>
            </a:r>
          </a:p>
          <a:p>
            <a:endParaRPr lang="en-GB" dirty="0" smtClean="0"/>
          </a:p>
          <a:p>
            <a:r>
              <a:rPr lang="en-GB" dirty="0" smtClean="0"/>
              <a:t>10</a:t>
            </a:r>
            <a:r>
              <a:rPr lang="en-GB" baseline="30000" dirty="0" smtClean="0"/>
              <a:t>th</a:t>
            </a:r>
            <a:r>
              <a:rPr lang="en-GB" dirty="0" smtClean="0"/>
              <a:t> April 2014</a:t>
            </a:r>
          </a:p>
          <a:p>
            <a:endParaRPr lang="en-GB" dirty="0" smtClean="0"/>
          </a:p>
          <a:p>
            <a:r>
              <a:rPr lang="en-GB" dirty="0" smtClean="0"/>
              <a:t>OECD Secretariat</a:t>
            </a:r>
          </a:p>
        </p:txBody>
      </p:sp>
      <p:sp>
        <p:nvSpPr>
          <p:cNvPr id="3" name="Slide Number Placeholder 2"/>
          <p:cNvSpPr>
            <a:spLocks noGrp="1"/>
          </p:cNvSpPr>
          <p:nvPr>
            <p:ph type="sldNum" sz="quarter" idx="4294967295"/>
          </p:nvPr>
        </p:nvSpPr>
        <p:spPr>
          <a:xfrm>
            <a:off x="8802688" y="6411913"/>
            <a:ext cx="341312" cy="244475"/>
          </a:xfrm>
        </p:spPr>
        <p:txBody>
          <a:bodyPr/>
          <a:lstStyle/>
          <a:p>
            <a:fld id="{85B40F36-E8C4-4DF3-A1E6-9A175CF93E0E}" type="slidenum">
              <a:rPr lang="en-US" smtClean="0"/>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b="1" dirty="0" smtClean="0"/>
              <a:t>Result of meeting 1:</a:t>
            </a:r>
          </a:p>
          <a:p>
            <a:r>
              <a:rPr lang="en-GB" b="1" dirty="0" smtClean="0"/>
              <a:t>Agreement </a:t>
            </a:r>
            <a:r>
              <a:rPr lang="en-GB" b="1" dirty="0"/>
              <a:t>reached among participants regarding the main technical challenges to be addressed and the most technically sound and viable options for addressing these, in the context of the PISA for Development </a:t>
            </a:r>
            <a:r>
              <a:rPr lang="en-GB" b="1" dirty="0" smtClean="0"/>
              <a:t>project</a:t>
            </a:r>
            <a:r>
              <a:rPr lang="en-GB" dirty="0"/>
              <a:t>:</a:t>
            </a:r>
            <a:endParaRPr lang="en-GB" dirty="0" smtClean="0"/>
          </a:p>
          <a:p>
            <a:r>
              <a:rPr lang="en-GB" dirty="0" smtClean="0"/>
              <a:t>Identify constructs </a:t>
            </a:r>
            <a:r>
              <a:rPr lang="en-GB" dirty="0"/>
              <a:t>and indices that are likely to be less operable in developing country contexts, as well as options for the expansion and equating of these with current PISA indices and scales. </a:t>
            </a:r>
            <a:endParaRPr lang="en-GB" dirty="0" smtClean="0"/>
          </a:p>
          <a:p>
            <a:r>
              <a:rPr lang="en-GB" dirty="0"/>
              <a:t>I</a:t>
            </a:r>
            <a:r>
              <a:rPr lang="en-GB" dirty="0" smtClean="0"/>
              <a:t>dentify </a:t>
            </a:r>
            <a:r>
              <a:rPr lang="en-GB" dirty="0"/>
              <a:t>relevant constructs to be considered for inclusion in the development, field-trialling and validation of instruments. </a:t>
            </a:r>
            <a:endParaRPr lang="en-GB" dirty="0" smtClean="0"/>
          </a:p>
          <a:p>
            <a:r>
              <a:rPr lang="en-GB" dirty="0" smtClean="0"/>
              <a:t>The </a:t>
            </a:r>
            <a:r>
              <a:rPr lang="en-GB" dirty="0"/>
              <a:t>main focus will be on adapting items that currently form part of the PISA indices and scales to ensure maximum international comparability</a:t>
            </a:r>
            <a:endParaRPr lang="en-US" dirty="0"/>
          </a:p>
        </p:txBody>
      </p:sp>
      <p:sp>
        <p:nvSpPr>
          <p:cNvPr id="4" name="Title 1"/>
          <p:cNvSpPr>
            <a:spLocks noGrp="1"/>
          </p:cNvSpPr>
          <p:nvPr>
            <p:ph type="title"/>
          </p:nvPr>
        </p:nvSpPr>
        <p:spPr>
          <a:xfrm>
            <a:off x="1043608" y="260648"/>
            <a:ext cx="8100392" cy="1022400"/>
          </a:xfrm>
        </p:spPr>
        <p:txBody>
          <a:bodyPr>
            <a:noAutofit/>
          </a:bodyPr>
          <a:lstStyle/>
          <a:p>
            <a:r>
              <a:rPr lang="en-GB" sz="2400" b="1" dirty="0" smtClean="0">
                <a:solidFill>
                  <a:srgbClr val="000000"/>
                </a:solidFill>
              </a:rPr>
              <a:t>Enhancing PISA’s contextual questionnaires</a:t>
            </a:r>
            <a:endParaRPr lang="en-GB" sz="2400" b="1" dirty="0">
              <a:solidFill>
                <a:srgbClr val="000000"/>
              </a:solidFill>
            </a:endParaRPr>
          </a:p>
        </p:txBody>
      </p:sp>
    </p:spTree>
    <p:extLst>
      <p:ext uri="{BB962C8B-B14F-4D97-AF65-F5344CB8AC3E}">
        <p14:creationId xmlns:p14="http://schemas.microsoft.com/office/powerpoint/2010/main" val="3609250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2400" b="1" dirty="0"/>
              <a:t>Result of meeting </a:t>
            </a:r>
            <a:r>
              <a:rPr lang="en-GB" sz="2400" b="1" dirty="0" smtClean="0"/>
              <a:t>2:</a:t>
            </a:r>
            <a:endParaRPr lang="en-GB" sz="2400" b="1" dirty="0"/>
          </a:p>
          <a:p>
            <a:pPr lvl="0"/>
            <a:endParaRPr lang="en-GB" sz="2400" b="1" dirty="0" smtClean="0"/>
          </a:p>
          <a:p>
            <a:pPr lvl="0"/>
            <a:r>
              <a:rPr lang="en-GB" sz="2400" b="1" dirty="0" smtClean="0"/>
              <a:t>The </a:t>
            </a:r>
            <a:r>
              <a:rPr lang="en-GB" sz="2400" b="1" dirty="0"/>
              <a:t>scope and content of the expert paper discussed and agreed among participants as the technical basis to further develop the technical strand of work related to enhancing the PISA contextual questionnaires through the PISA for Development project. </a:t>
            </a:r>
            <a:endParaRPr lang="en-GB" sz="2400" dirty="0"/>
          </a:p>
          <a:p>
            <a:endParaRPr lang="en-GB" sz="2400"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3</a:t>
            </a:fld>
            <a:endParaRPr lang="en-US"/>
          </a:p>
        </p:txBody>
      </p:sp>
      <p:sp>
        <p:nvSpPr>
          <p:cNvPr id="4" name="Title 3"/>
          <p:cNvSpPr>
            <a:spLocks noGrp="1"/>
          </p:cNvSpPr>
          <p:nvPr>
            <p:ph type="title"/>
          </p:nvPr>
        </p:nvSpPr>
        <p:spPr/>
        <p:txBody>
          <a:bodyPr/>
          <a:lstStyle/>
          <a:p>
            <a:r>
              <a:rPr lang="en-GB" sz="2400" b="1" dirty="0">
                <a:solidFill>
                  <a:srgbClr val="000000"/>
                </a:solidFill>
              </a:rPr>
              <a:t>Enhancing PISA’s contextual questionnaires</a:t>
            </a:r>
            <a:endParaRPr lang="en-GB" sz="2400" dirty="0"/>
          </a:p>
        </p:txBody>
      </p:sp>
    </p:spTree>
    <p:extLst>
      <p:ext uri="{BB962C8B-B14F-4D97-AF65-F5344CB8AC3E}">
        <p14:creationId xmlns:p14="http://schemas.microsoft.com/office/powerpoint/2010/main" val="157800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Result of meeting 3</a:t>
            </a:r>
          </a:p>
          <a:p>
            <a:pPr lvl="0"/>
            <a:r>
              <a:rPr lang="en-GB" b="1" dirty="0"/>
              <a:t>Key components and general structure of the Terms of Reference for the International Contractor(s) to be commissioned for the development and implementation work with participating countries on the contextual questionnaires agreed among participants.</a:t>
            </a:r>
            <a:endParaRPr lang="en-GB" dirty="0"/>
          </a:p>
          <a:p>
            <a:endParaRPr lang="en-GB"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4</a:t>
            </a:fld>
            <a:endParaRPr lang="en-US"/>
          </a:p>
        </p:txBody>
      </p:sp>
      <p:sp>
        <p:nvSpPr>
          <p:cNvPr id="4" name="Title 3"/>
          <p:cNvSpPr>
            <a:spLocks noGrp="1"/>
          </p:cNvSpPr>
          <p:nvPr>
            <p:ph type="title"/>
          </p:nvPr>
        </p:nvSpPr>
        <p:spPr/>
        <p:txBody>
          <a:bodyPr/>
          <a:lstStyle/>
          <a:p>
            <a:r>
              <a:rPr lang="en-GB" sz="2400" b="1" dirty="0">
                <a:solidFill>
                  <a:srgbClr val="000000"/>
                </a:solidFill>
              </a:rPr>
              <a:t>Enhancing PISA’s contextual questionnaires</a:t>
            </a:r>
            <a:endParaRPr lang="en-GB" sz="2400" dirty="0"/>
          </a:p>
        </p:txBody>
      </p:sp>
    </p:spTree>
    <p:extLst>
      <p:ext uri="{BB962C8B-B14F-4D97-AF65-F5344CB8AC3E}">
        <p14:creationId xmlns:p14="http://schemas.microsoft.com/office/powerpoint/2010/main" val="297565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Agenda:</a:t>
            </a:r>
          </a:p>
          <a:p>
            <a:r>
              <a:rPr lang="en-GB" dirty="0" smtClean="0"/>
              <a:t>Day One </a:t>
            </a:r>
          </a:p>
          <a:p>
            <a:pPr marL="0" indent="0">
              <a:buNone/>
            </a:pPr>
            <a:r>
              <a:rPr lang="en-GB" dirty="0"/>
              <a:t> </a:t>
            </a:r>
            <a:r>
              <a:rPr lang="en-GB" dirty="0" smtClean="0"/>
              <a:t>-	2.A – 2.B setting out the issues and 	getting 	participating countries and 	partner 	organisations, EFA GMR, to 	give their 	perspectives on these</a:t>
            </a:r>
          </a:p>
          <a:p>
            <a:pPr marL="0" indent="0">
              <a:buNone/>
            </a:pPr>
            <a:r>
              <a:rPr lang="en-GB" dirty="0" smtClean="0"/>
              <a:t>-	2. C learning from other assessment 	programmes and partners: PASEC, 	LLECE, STEP, EFA GMR</a:t>
            </a:r>
            <a:endParaRPr lang="en-GB"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5</a:t>
            </a:fld>
            <a:endParaRPr lang="en-US"/>
          </a:p>
        </p:txBody>
      </p:sp>
      <p:sp>
        <p:nvSpPr>
          <p:cNvPr id="4" name="Title 3"/>
          <p:cNvSpPr>
            <a:spLocks noGrp="1"/>
          </p:cNvSpPr>
          <p:nvPr>
            <p:ph type="title"/>
          </p:nvPr>
        </p:nvSpPr>
        <p:spPr/>
        <p:txBody>
          <a:bodyPr/>
          <a:lstStyle/>
          <a:p>
            <a:r>
              <a:rPr lang="en-GB" sz="2400" b="1" dirty="0">
                <a:solidFill>
                  <a:srgbClr val="000000"/>
                </a:solidFill>
              </a:rPr>
              <a:t>Enhancing PISA’s contextual questionnaires</a:t>
            </a:r>
            <a:endParaRPr lang="en-GB" sz="2400" dirty="0"/>
          </a:p>
        </p:txBody>
      </p:sp>
    </p:spTree>
    <p:extLst>
      <p:ext uri="{BB962C8B-B14F-4D97-AF65-F5344CB8AC3E}">
        <p14:creationId xmlns:p14="http://schemas.microsoft.com/office/powerpoint/2010/main" val="1019192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Agenda:</a:t>
            </a:r>
          </a:p>
          <a:p>
            <a:r>
              <a:rPr lang="en-GB" dirty="0"/>
              <a:t>Day </a:t>
            </a:r>
            <a:r>
              <a:rPr lang="en-GB" dirty="0" smtClean="0"/>
              <a:t>Two</a:t>
            </a:r>
          </a:p>
          <a:p>
            <a:pPr>
              <a:buFontTx/>
              <a:buChar char="-"/>
            </a:pPr>
            <a:r>
              <a:rPr lang="en-GB" dirty="0" smtClean="0"/>
              <a:t>3.A – 3.B options for addressing the issues 	and challenges; out of school children 	issue </a:t>
            </a:r>
          </a:p>
          <a:p>
            <a:pPr>
              <a:buFontTx/>
              <a:buChar char="-"/>
            </a:pPr>
            <a:r>
              <a:rPr lang="en-GB" dirty="0" smtClean="0"/>
              <a:t>4.A main components of the </a:t>
            </a:r>
            <a:r>
              <a:rPr lang="en-GB" dirty="0" err="1" smtClean="0"/>
              <a:t>ToR</a:t>
            </a:r>
            <a:r>
              <a:rPr lang="en-GB" dirty="0" smtClean="0"/>
              <a:t> for the International Contractor(s)</a:t>
            </a:r>
            <a:endParaRPr lang="en-GB" dirty="0"/>
          </a:p>
          <a:p>
            <a:endParaRPr lang="en-GB" dirty="0"/>
          </a:p>
        </p:txBody>
      </p:sp>
      <p:sp>
        <p:nvSpPr>
          <p:cNvPr id="3" name="Slide Number Placeholder 2"/>
          <p:cNvSpPr>
            <a:spLocks noGrp="1"/>
          </p:cNvSpPr>
          <p:nvPr>
            <p:ph type="sldNum" sz="quarter" idx="4"/>
          </p:nvPr>
        </p:nvSpPr>
        <p:spPr/>
        <p:txBody>
          <a:bodyPr/>
          <a:lstStyle/>
          <a:p>
            <a:fld id="{EBC2A2AB-5186-41F9-8C03-14D1F3D42EE9}" type="slidenum">
              <a:rPr lang="en-US" smtClean="0"/>
              <a:pPr/>
              <a:t>6</a:t>
            </a:fld>
            <a:endParaRPr lang="en-US"/>
          </a:p>
        </p:txBody>
      </p:sp>
      <p:sp>
        <p:nvSpPr>
          <p:cNvPr id="4" name="Title 3"/>
          <p:cNvSpPr>
            <a:spLocks noGrp="1"/>
          </p:cNvSpPr>
          <p:nvPr>
            <p:ph type="title"/>
          </p:nvPr>
        </p:nvSpPr>
        <p:spPr/>
        <p:txBody>
          <a:bodyPr/>
          <a:lstStyle/>
          <a:p>
            <a:r>
              <a:rPr lang="en-GB" sz="2400" b="1" dirty="0">
                <a:solidFill>
                  <a:srgbClr val="000000"/>
                </a:solidFill>
              </a:rPr>
              <a:t>Enhancing PISA’s contextual questionnaires</a:t>
            </a:r>
            <a:endParaRPr lang="en-GB" sz="2400" dirty="0"/>
          </a:p>
        </p:txBody>
      </p:sp>
    </p:spTree>
    <p:extLst>
      <p:ext uri="{BB962C8B-B14F-4D97-AF65-F5344CB8AC3E}">
        <p14:creationId xmlns:p14="http://schemas.microsoft.com/office/powerpoint/2010/main" val="2913482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OECD PowerPoint template new logo">
  <a:themeElements>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fontScheme name="OECD PowerPoint template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ECD PowerPoint template new log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 PowerPoint template new log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 PowerPoint template new log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 PowerPoint template new log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 PowerPoint template new log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 PowerPoint template new log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ECD PowerPoint template new logo 8">
        <a:dk1>
          <a:srgbClr val="FFFF00"/>
        </a:dk1>
        <a:lt1>
          <a:srgbClr val="FFFFFF"/>
        </a:lt1>
        <a:dk2>
          <a:srgbClr val="FF9933"/>
        </a:dk2>
        <a:lt2>
          <a:srgbClr val="919191"/>
        </a:lt2>
        <a:accent1>
          <a:srgbClr val="FFFF99"/>
        </a:accent1>
        <a:accent2>
          <a:srgbClr val="00AE00"/>
        </a:accent2>
        <a:accent3>
          <a:srgbClr val="FFFFFF"/>
        </a:accent3>
        <a:accent4>
          <a:srgbClr val="DADA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9">
        <a:dk1>
          <a:srgbClr val="FFFF66"/>
        </a:dk1>
        <a:lt1>
          <a:srgbClr val="FFFFFF"/>
        </a:lt1>
        <a:dk2>
          <a:srgbClr val="000000"/>
        </a:dk2>
        <a:lt2>
          <a:srgbClr val="919191"/>
        </a:lt2>
        <a:accent1>
          <a:srgbClr val="618FFD"/>
        </a:accent1>
        <a:accent2>
          <a:srgbClr val="00AE00"/>
        </a:accent2>
        <a:accent3>
          <a:srgbClr val="FFFFFF"/>
        </a:accent3>
        <a:accent4>
          <a:srgbClr val="DADA56"/>
        </a:accent4>
        <a:accent5>
          <a:srgbClr val="B7C6FE"/>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0">
        <a:dk1>
          <a:srgbClr val="000000"/>
        </a:dk1>
        <a:lt1>
          <a:srgbClr val="FFFFFF"/>
        </a:lt1>
        <a:dk2>
          <a:srgbClr val="FF9933"/>
        </a:dk2>
        <a:lt2>
          <a:srgbClr val="919191"/>
        </a:lt2>
        <a:accent1>
          <a:srgbClr val="FFFF99"/>
        </a:accent1>
        <a:accent2>
          <a:srgbClr val="00AE00"/>
        </a:accent2>
        <a:accent3>
          <a:srgbClr val="FFFFFF"/>
        </a:accent3>
        <a:accent4>
          <a:srgbClr val="000000"/>
        </a:accent4>
        <a:accent5>
          <a:srgbClr val="FFFFC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1">
        <a:dk1>
          <a:srgbClr val="000000"/>
        </a:dk1>
        <a:lt1>
          <a:srgbClr val="FFFFFF"/>
        </a:lt1>
        <a:dk2>
          <a:srgbClr val="FF9933"/>
        </a:dk2>
        <a:lt2>
          <a:srgbClr val="919191"/>
        </a:lt2>
        <a:accent1>
          <a:srgbClr val="00FF00"/>
        </a:accent1>
        <a:accent2>
          <a:srgbClr val="00AE00"/>
        </a:accent2>
        <a:accent3>
          <a:srgbClr val="FFFFFF"/>
        </a:accent3>
        <a:accent4>
          <a:srgbClr val="000000"/>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OECD PowerPoint template new logo 12">
        <a:dk1>
          <a:srgbClr val="FFFFFF"/>
        </a:dk1>
        <a:lt1>
          <a:srgbClr val="FFFFFF"/>
        </a:lt1>
        <a:dk2>
          <a:srgbClr val="FF9933"/>
        </a:dk2>
        <a:lt2>
          <a:srgbClr val="919191"/>
        </a:lt2>
        <a:accent1>
          <a:srgbClr val="00FF00"/>
        </a:accent1>
        <a:accent2>
          <a:srgbClr val="00AE00"/>
        </a:accent2>
        <a:accent3>
          <a:srgbClr val="FFFFFF"/>
        </a:accent3>
        <a:accent4>
          <a:srgbClr val="DADADA"/>
        </a:accent4>
        <a:accent5>
          <a:srgbClr val="AAFFAA"/>
        </a:accent5>
        <a:accent6>
          <a:srgbClr val="009D00"/>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OECD_English_white</Template>
  <TotalTime>4002</TotalTime>
  <Words>254</Words>
  <Application>Microsoft Office PowerPoint</Application>
  <PresentationFormat>On-screen Show (4:3)</PresentationFormat>
  <Paragraphs>38</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OECD_English_white</vt:lpstr>
      <vt:lpstr>1_OECD PowerPoint template new logo</vt:lpstr>
      <vt:lpstr>PISA for Development </vt:lpstr>
      <vt:lpstr>Enhancing PISA’s contextual questionnaires</vt:lpstr>
      <vt:lpstr>Enhancing PISA’s contextual questionnaires</vt:lpstr>
      <vt:lpstr>Enhancing PISA’s contextual questionnaires</vt:lpstr>
      <vt:lpstr>Enhancing PISA’s contextual questionnaires</vt:lpstr>
      <vt:lpstr>Enhancing PISA’s contextual questionnaires</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PISAforDevelopment</dc:title>
  <dc:creator>OECD</dc:creator>
  <cp:lastModifiedBy>WARD Michael</cp:lastModifiedBy>
  <cp:revision>322</cp:revision>
  <cp:lastPrinted>2014-04-02T10:38:34Z</cp:lastPrinted>
  <dcterms:created xsi:type="dcterms:W3CDTF">2012-11-13T16:43:26Z</dcterms:created>
  <dcterms:modified xsi:type="dcterms:W3CDTF">2014-04-10T11:49:34Z</dcterms:modified>
</cp:coreProperties>
</file>